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rawing1.xml" ContentType="application/vnd.ms-office.drawingml.diagramDrawing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0"/>
  </p:normalViewPr>
  <p:slideViewPr>
    <p:cSldViewPr snapToGrid="0" snapToObjects="1">
      <p:cViewPr varScale="1">
        <p:scale>
          <a:sx n="76" d="100"/>
          <a:sy n="76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45F58-23EF-479D-9E3E-37F422A841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D622CB-73ED-4779-A85B-33B53E987BA8}">
      <dgm:prSet/>
      <dgm:spPr/>
      <dgm:t>
        <a:bodyPr/>
        <a:lstStyle/>
        <a:p>
          <a:r>
            <a:rPr lang="en-US" b="1"/>
            <a:t>Honra: </a:t>
          </a:r>
          <a:r>
            <a:rPr lang="en-US"/>
            <a:t>utilizada nos convites oficiais, é justificada pela presença de pessoas de hierarquia igual ou superior à do anfitrião;</a:t>
          </a:r>
        </a:p>
      </dgm:t>
    </dgm:pt>
    <dgm:pt modelId="{A2357735-BFB0-4590-B9EC-A78BCE5F87AA}" type="parTrans" cxnId="{59FA144D-A715-4AE9-80D4-A68F53679390}">
      <dgm:prSet/>
      <dgm:spPr/>
      <dgm:t>
        <a:bodyPr/>
        <a:lstStyle/>
        <a:p>
          <a:endParaRPr lang="en-US"/>
        </a:p>
      </dgm:t>
    </dgm:pt>
    <dgm:pt modelId="{6E5E7666-5DE7-4435-946D-EDC877D7F9E9}" type="sibTrans" cxnId="{59FA144D-A715-4AE9-80D4-A68F53679390}">
      <dgm:prSet/>
      <dgm:spPr/>
      <dgm:t>
        <a:bodyPr/>
        <a:lstStyle/>
        <a:p>
          <a:endParaRPr lang="en-US"/>
        </a:p>
      </dgm:t>
    </dgm:pt>
    <dgm:pt modelId="{3AE1D4FC-48EA-46FC-8804-D4443F49A9E5}">
      <dgm:prSet/>
      <dgm:spPr/>
      <dgm:t>
        <a:bodyPr/>
        <a:lstStyle/>
        <a:p>
          <a:r>
            <a:rPr lang="en-US" b="1"/>
            <a:t>Prazer: </a:t>
          </a:r>
          <a:r>
            <a:rPr lang="en-US"/>
            <a:t>utilizada quando os convidados têm hierarquia inferior à do anfitrião, como o Presidente da República. A expressão pode ser substituída por “satisfação”.</a:t>
          </a:r>
        </a:p>
      </dgm:t>
    </dgm:pt>
    <dgm:pt modelId="{1C9C927C-E714-4815-823E-A7C19001C18B}" type="parTrans" cxnId="{BEBE26CF-93B9-4BE6-832C-C2FF9B4914A8}">
      <dgm:prSet/>
      <dgm:spPr/>
      <dgm:t>
        <a:bodyPr/>
        <a:lstStyle/>
        <a:p>
          <a:endParaRPr lang="en-US"/>
        </a:p>
      </dgm:t>
    </dgm:pt>
    <dgm:pt modelId="{00D6D0F4-3722-4D56-BBCF-11E16591D0D5}" type="sibTrans" cxnId="{BEBE26CF-93B9-4BE6-832C-C2FF9B4914A8}">
      <dgm:prSet/>
      <dgm:spPr/>
      <dgm:t>
        <a:bodyPr/>
        <a:lstStyle/>
        <a:p>
          <a:endParaRPr lang="en-US"/>
        </a:p>
      </dgm:t>
    </dgm:pt>
    <dgm:pt modelId="{CD5CDADE-5EA1-2741-A6F3-FA5603C01192}" type="pres">
      <dgm:prSet presAssocID="{19045F58-23EF-479D-9E3E-37F422A84175}" presName="linear" presStyleCnt="0">
        <dgm:presLayoutVars>
          <dgm:animLvl val="lvl"/>
          <dgm:resizeHandles val="exact"/>
        </dgm:presLayoutVars>
      </dgm:prSet>
      <dgm:spPr/>
    </dgm:pt>
    <dgm:pt modelId="{2A837121-D481-E642-926F-F9DA32A14160}" type="pres">
      <dgm:prSet presAssocID="{60D622CB-73ED-4779-A85B-33B53E987BA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E70854-CAB7-0946-901E-9474E68CD4ED}" type="pres">
      <dgm:prSet presAssocID="{6E5E7666-5DE7-4435-946D-EDC877D7F9E9}" presName="spacer" presStyleCnt="0"/>
      <dgm:spPr/>
    </dgm:pt>
    <dgm:pt modelId="{9F5C9731-0606-F445-A2BD-C423A4FE7472}" type="pres">
      <dgm:prSet presAssocID="{3AE1D4FC-48EA-46FC-8804-D4443F49A9E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D0941F-4715-9743-87EB-07B619FBF725}" type="presOf" srcId="{19045F58-23EF-479D-9E3E-37F422A84175}" destId="{CD5CDADE-5EA1-2741-A6F3-FA5603C01192}" srcOrd="0" destOrd="0" presId="urn:microsoft.com/office/officeart/2005/8/layout/vList2"/>
    <dgm:cxn modelId="{651C882D-29CE-E642-B494-069FE631290A}" type="presOf" srcId="{3AE1D4FC-48EA-46FC-8804-D4443F49A9E5}" destId="{9F5C9731-0606-F445-A2BD-C423A4FE7472}" srcOrd="0" destOrd="0" presId="urn:microsoft.com/office/officeart/2005/8/layout/vList2"/>
    <dgm:cxn modelId="{59FA144D-A715-4AE9-80D4-A68F53679390}" srcId="{19045F58-23EF-479D-9E3E-37F422A84175}" destId="{60D622CB-73ED-4779-A85B-33B53E987BA8}" srcOrd="0" destOrd="0" parTransId="{A2357735-BFB0-4590-B9EC-A78BCE5F87AA}" sibTransId="{6E5E7666-5DE7-4435-946D-EDC877D7F9E9}"/>
    <dgm:cxn modelId="{4E19CABD-52B2-B643-8BF9-D817BBAD3D3A}" type="presOf" srcId="{60D622CB-73ED-4779-A85B-33B53E987BA8}" destId="{2A837121-D481-E642-926F-F9DA32A14160}" srcOrd="0" destOrd="0" presId="urn:microsoft.com/office/officeart/2005/8/layout/vList2"/>
    <dgm:cxn modelId="{BEBE26CF-93B9-4BE6-832C-C2FF9B4914A8}" srcId="{19045F58-23EF-479D-9E3E-37F422A84175}" destId="{3AE1D4FC-48EA-46FC-8804-D4443F49A9E5}" srcOrd="1" destOrd="0" parTransId="{1C9C927C-E714-4815-823E-A7C19001C18B}" sibTransId="{00D6D0F4-3722-4D56-BBCF-11E16591D0D5}"/>
    <dgm:cxn modelId="{E2683282-3089-8940-82A7-B91F2BE5505B}" type="presParOf" srcId="{CD5CDADE-5EA1-2741-A6F3-FA5603C01192}" destId="{2A837121-D481-E642-926F-F9DA32A14160}" srcOrd="0" destOrd="0" presId="urn:microsoft.com/office/officeart/2005/8/layout/vList2"/>
    <dgm:cxn modelId="{C6149747-D6E2-5B4E-8D1E-ADB0E2D1A826}" type="presParOf" srcId="{CD5CDADE-5EA1-2741-A6F3-FA5603C01192}" destId="{28E70854-CAB7-0946-901E-9474E68CD4ED}" srcOrd="1" destOrd="0" presId="urn:microsoft.com/office/officeart/2005/8/layout/vList2"/>
    <dgm:cxn modelId="{C67CC7AF-A47C-4145-A8B3-0788B23854EF}" type="presParOf" srcId="{CD5CDADE-5EA1-2741-A6F3-FA5603C01192}" destId="{9F5C9731-0606-F445-A2BD-C423A4FE747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37121-D481-E642-926F-F9DA32A14160}">
      <dsp:nvSpPr>
        <dsp:cNvPr id="0" name=""/>
        <dsp:cNvSpPr/>
      </dsp:nvSpPr>
      <dsp:spPr>
        <a:xfrm>
          <a:off x="0" y="24865"/>
          <a:ext cx="10143668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Honra: </a:t>
          </a:r>
          <a:r>
            <a:rPr lang="en-US" sz="3000" kern="1200"/>
            <a:t>utilizada nos convites oficiais, é justificada pela presença de pessoas de hierarquia igual ou superior à do anfitrião;</a:t>
          </a:r>
        </a:p>
      </dsp:txBody>
      <dsp:txXfrm>
        <a:off x="80532" y="105397"/>
        <a:ext cx="9982604" cy="1488636"/>
      </dsp:txXfrm>
    </dsp:sp>
    <dsp:sp modelId="{9F5C9731-0606-F445-A2BD-C423A4FE7472}">
      <dsp:nvSpPr>
        <dsp:cNvPr id="0" name=""/>
        <dsp:cNvSpPr/>
      </dsp:nvSpPr>
      <dsp:spPr>
        <a:xfrm>
          <a:off x="0" y="1760965"/>
          <a:ext cx="10143668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Prazer: </a:t>
          </a:r>
          <a:r>
            <a:rPr lang="en-US" sz="3000" kern="1200"/>
            <a:t>utilizada quando os convidados têm hierarquia inferior à do anfitrião, como o Presidente da República. A expressão pode ser substituída por “satisfação”.</a:t>
          </a:r>
        </a:p>
      </dsp:txBody>
      <dsp:txXfrm>
        <a:off x="80532" y="1841497"/>
        <a:ext cx="9982604" cy="1488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B8AD6-5FB5-0947-A3FD-12D672002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F03B0B-5AC8-5448-80DB-0CC7CED3A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5BF21F-4B49-F141-A36A-1B1810CE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E093E7-4DDA-DC4A-80A5-9670B89E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64FF49-6D22-0B48-A8C6-66C55F80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D66A4-343B-BA4D-A75B-FD495825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D6B86F-A5EB-884E-B94C-9A5792D52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8F9E4F-03B6-C642-93B3-7D7C8DA1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290659-40DA-E147-9C0E-F7942E4B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742599-7BD7-0547-B343-CD21EB9F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238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81340C-590E-8B45-840D-742E246C5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87F181-1CBE-C34B-8DD4-215E7827F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1E97CD-4A6A-434F-AB9E-B7BC4EE6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ACDB3B-BEE2-464B-A260-97645C34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14D9FB-31A0-7E40-AFFB-7E97E223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06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F758-9CDE-494C-B3A7-9771A642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34687-76A7-334B-A322-3D3BE42A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2C3948-B37E-9B4D-9529-D0E77139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0BA460-61E6-B341-9DA9-C80028D7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BAC08E-1EE2-3D40-B127-1F3C61DF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81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630EC-AC91-CA41-AE55-0A1B4BC1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9603BB-AE49-6247-9414-2ACE526C2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B05853-D805-0C48-B36D-EDAFB22B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F872E-F846-0E4F-A2CF-F6B320F4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7C2939-F53B-A046-AB67-AFE9C3A4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87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6DC3F-22EC-5C42-B1FC-198E33CE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6C41C2-B064-8749-8C93-49F6079A5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40F74E-7DA1-9D49-9252-1C9D8B05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54B3FF-0808-6D43-8052-D92D3F34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17085B-55E1-DB4F-BD1C-A803FDEC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F58F67-CF1D-7A46-B720-BD5FFBC8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82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118EB-D339-9848-A203-1A6A5030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5F4BF0-963D-5741-89AA-7F03312C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C9386A-FF49-EB43-8E75-1266C71D5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FC0544-C460-024F-B582-A47D95F83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2F49C9-D9E3-DD41-BECA-E6E505E4D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F18ED23-0AEF-EE45-A834-383BFCC5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461656-C346-8147-B434-B6E4F0B4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717E5A-01B7-5844-94B4-F1169664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5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7A3E7-6566-8749-A664-E5D51C2F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F81476-994B-4940-9C1F-4285BBC9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547B8-7CA0-8840-8A66-EB9713F0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0E3142-E194-6D4F-9D13-848908D2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2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2E10C33-E78B-2E47-896C-3FB69DC1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50BD4FE-9A61-964D-A40F-DEE1B1BE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18257A-584D-DB46-B353-8B0905D7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65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F86D0-59A6-F346-9D23-67C2EC4F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7BC2A9-3F74-674C-B20D-2FCCD2E2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0D5BB4-5AB4-CD45-BF56-C0426358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18847A-2C67-E144-AF93-D62FE712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5B36EE-CF7E-3149-93B7-BB5FF59F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468D63-4A7A-DF4D-9F66-EBF5C91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241E-6BEC-E34A-B596-70F57D52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DADC45-5041-564B-8528-578E0DA06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B85BBA-A5CB-8649-B83B-07048341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427783-7C60-CE4B-B5F6-EC8A0D46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445B84-FB39-7B42-825C-5FC31C5B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460926-A339-FC4E-B6CA-3CBA8B8C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86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20C877-D9AA-1349-8839-BAC2B1B9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0A985F-E10E-E54F-9207-18465859F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C27427-4E02-8D43-B7C5-8E66685CD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B013F-EEAA-7848-98CB-87C4BE20B56C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8A4DA-925E-DC45-8E93-E824CFE94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9184D4-AC92-E94B-BE55-1BCEA22E9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CC227-3B05-FB43-BEE6-F67B432A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08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al Leaves Wedding Invitation front &amp; back in green">
            <a:extLst>
              <a:ext uri="{FF2B5EF4-FFF2-40B4-BE49-F238E27FC236}">
                <a16:creationId xmlns:a16="http://schemas.microsoft.com/office/drawing/2014/main" id="{D6779032-5B43-5847-9538-41E50F4CB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 b="157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78B816-A5FF-3641-BE11-00A3D9F92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t-BR" sz="4000"/>
              <a:t>Convites: aspectos gerais e elaboração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E11ADC-A39F-C841-97AD-34162C5F1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000"/>
              <a:t>Prof.</a:t>
            </a:r>
            <a:r>
              <a:rPr lang="pt-BR" sz="2000" baseline="30000"/>
              <a:t>a </a:t>
            </a:r>
            <a:r>
              <a:rPr lang="pt-BR" sz="2000"/>
              <a:t>Jarlene Reis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8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nvite | AEAC Cascavel">
            <a:extLst>
              <a:ext uri="{FF2B5EF4-FFF2-40B4-BE49-F238E27FC236}">
                <a16:creationId xmlns:a16="http://schemas.microsoft.com/office/drawing/2014/main" id="{F9F8F10E-747E-AF40-A437-99FDAB3D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3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AA33DEE-1ACC-DA46-A42B-395DEA87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28" y="643467"/>
            <a:ext cx="81927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FFD81F-9E3C-5048-A162-EBB2AA99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517" y="457200"/>
            <a:ext cx="910896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5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38586D1-136A-8144-B915-BD0E1A6F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336550"/>
            <a:ext cx="82550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8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43ACC2-2449-8B43-948E-DE9A247B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967" y="457200"/>
            <a:ext cx="883806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6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endário na mesa">
            <a:extLst>
              <a:ext uri="{FF2B5EF4-FFF2-40B4-BE49-F238E27FC236}">
                <a16:creationId xmlns:a16="http://schemas.microsoft.com/office/drawing/2014/main" id="{4B9CA257-0502-4769-8E56-058883315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r="42979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033C0D5-6A4D-7243-8BD2-3D4DF4FB900C}"/>
              </a:ext>
            </a:extLst>
          </p:cNvPr>
          <p:cNvSpPr txBox="1"/>
          <p:nvPr/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000" dirty="0" err="1"/>
              <a:t>Seja</a:t>
            </a:r>
            <a:r>
              <a:rPr lang="en-US" altLang="pt-BR" sz="2000" dirty="0"/>
              <a:t> formal </a:t>
            </a:r>
            <a:r>
              <a:rPr lang="en-US" altLang="pt-BR" sz="2000" dirty="0" err="1"/>
              <a:t>ou</a:t>
            </a:r>
            <a:r>
              <a:rPr lang="en-US" altLang="pt-BR" sz="2000" dirty="0"/>
              <a:t> informal, </a:t>
            </a:r>
            <a:r>
              <a:rPr lang="en-US" altLang="pt-BR" sz="2000" dirty="0" err="1"/>
              <a:t>há</a:t>
            </a:r>
            <a:r>
              <a:rPr lang="en-US" altLang="pt-BR" sz="2000" dirty="0"/>
              <a:t> </a:t>
            </a:r>
            <a:r>
              <a:rPr lang="en-US" altLang="pt-BR" sz="2000" dirty="0" err="1"/>
              <a:t>quatro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informações</a:t>
            </a:r>
            <a:r>
              <a:rPr lang="en-US" altLang="pt-BR" sz="2000" dirty="0"/>
              <a:t> que </a:t>
            </a:r>
            <a:r>
              <a:rPr lang="en-US" altLang="pt-BR" sz="2000" dirty="0" err="1"/>
              <a:t>não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devem</a:t>
            </a:r>
            <a:r>
              <a:rPr lang="en-US" altLang="pt-BR" sz="2000" dirty="0"/>
              <a:t> </a:t>
            </a:r>
            <a:r>
              <a:rPr lang="en-US" altLang="pt-BR" sz="2000" dirty="0" err="1"/>
              <a:t>faltar</a:t>
            </a:r>
            <a:r>
              <a:rPr lang="en-US" altLang="pt-BR" sz="2000" dirty="0"/>
              <a:t> </a:t>
            </a:r>
            <a:r>
              <a:rPr lang="en-US" altLang="pt-BR" sz="2000" dirty="0" err="1"/>
              <a:t>em</a:t>
            </a:r>
            <a:r>
              <a:rPr lang="en-US" altLang="pt-BR" sz="2000" dirty="0"/>
              <a:t> </a:t>
            </a:r>
            <a:r>
              <a:rPr lang="en-US" altLang="pt-BR" sz="2000" dirty="0" err="1"/>
              <a:t>qualquer</a:t>
            </a:r>
            <a:r>
              <a:rPr lang="en-US" altLang="pt-BR" sz="2000" dirty="0"/>
              <a:t> </a:t>
            </a:r>
            <a:r>
              <a:rPr lang="en-US" altLang="pt-BR" sz="2000" dirty="0" err="1"/>
              <a:t>convite</a:t>
            </a:r>
            <a:r>
              <a:rPr lang="en-US" altLang="pt-BR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Quem</a:t>
            </a:r>
            <a:r>
              <a:rPr lang="en-US" sz="2000" dirty="0"/>
              <a:t> </a:t>
            </a:r>
            <a:r>
              <a:rPr lang="en-US" sz="2000" dirty="0" err="1"/>
              <a:t>convida</a:t>
            </a:r>
            <a:r>
              <a:rPr lang="en-US" sz="2000" dirty="0"/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Por que </a:t>
            </a:r>
            <a:r>
              <a:rPr lang="en-US" sz="2000" dirty="0" err="1"/>
              <a:t>convida</a:t>
            </a:r>
            <a:r>
              <a:rPr lang="en-US" sz="2000" dirty="0"/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Quando</a:t>
            </a:r>
            <a:r>
              <a:rPr lang="en-US" sz="2000" dirty="0"/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Onde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8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561BC17-D6DF-6545-A992-BE0AD6553F2A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1700" dirty="0" err="1"/>
              <a:t>Além</a:t>
            </a:r>
            <a:r>
              <a:rPr lang="en-US" altLang="pt-BR" sz="1700" dirty="0"/>
              <a:t> </a:t>
            </a:r>
            <a:r>
              <a:rPr lang="en-US" altLang="pt-BR" sz="1700" dirty="0" err="1"/>
              <a:t>disso</a:t>
            </a:r>
            <a:r>
              <a:rPr lang="en-US" altLang="pt-BR" sz="1700" dirty="0"/>
              <a:t>, outros </a:t>
            </a:r>
            <a:r>
              <a:rPr lang="en-US" altLang="pt-BR" sz="1700" dirty="0" err="1"/>
              <a:t>quesitos</a:t>
            </a:r>
            <a:r>
              <a:rPr lang="en-US" altLang="pt-BR" sz="1700" dirty="0"/>
              <a:t> </a:t>
            </a:r>
            <a:r>
              <a:rPr lang="en-US" altLang="pt-BR" sz="1700" dirty="0" err="1"/>
              <a:t>devem</a:t>
            </a:r>
            <a:r>
              <a:rPr lang="en-US" altLang="pt-BR" sz="1700" dirty="0"/>
              <a:t> ser </a:t>
            </a:r>
            <a:r>
              <a:rPr lang="en-US" altLang="pt-BR" sz="1700" dirty="0" err="1"/>
              <a:t>observados</a:t>
            </a:r>
            <a:r>
              <a:rPr lang="en-US" altLang="pt-BR" sz="17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Tipo de </a:t>
            </a:r>
            <a:r>
              <a:rPr lang="en-US" sz="1700" dirty="0" err="1"/>
              <a:t>traje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Confirmação</a:t>
            </a:r>
            <a:r>
              <a:rPr lang="en-US" sz="1700" dirty="0"/>
              <a:t>: RSVP;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Formato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Texto</a:t>
            </a:r>
            <a:r>
              <a:rPr lang="en-US" sz="1700" dirty="0"/>
              <a:t>: claro e </a:t>
            </a:r>
            <a:r>
              <a:rPr lang="en-US" sz="1700" dirty="0" err="1"/>
              <a:t>direto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Grafia</a:t>
            </a:r>
            <a:r>
              <a:rPr lang="en-US" sz="1700" dirty="0"/>
              <a:t> </a:t>
            </a:r>
            <a:r>
              <a:rPr lang="en-US" sz="1700" dirty="0" err="1"/>
              <a:t>sem</a:t>
            </a:r>
            <a:r>
              <a:rPr lang="en-US" sz="1700" dirty="0"/>
              <a:t> </a:t>
            </a:r>
            <a:r>
              <a:rPr lang="en-US" sz="1700" dirty="0" err="1"/>
              <a:t>erros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Papel</a:t>
            </a:r>
            <a:r>
              <a:rPr lang="en-US" sz="1700" dirty="0"/>
              <a:t>: </a:t>
            </a:r>
            <a:r>
              <a:rPr lang="en-US" sz="1700" dirty="0" err="1"/>
              <a:t>cor</a:t>
            </a:r>
            <a:r>
              <a:rPr lang="en-US" sz="1700" dirty="0"/>
              <a:t> e </a:t>
            </a:r>
            <a:r>
              <a:rPr lang="en-US" sz="1700" dirty="0" err="1"/>
              <a:t>gramatura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Impressão</a:t>
            </a:r>
            <a:r>
              <a:rPr lang="en-US" sz="1700" dirty="0"/>
              <a:t>: alto </a:t>
            </a:r>
            <a:r>
              <a:rPr lang="en-US" sz="1700" dirty="0" err="1"/>
              <a:t>ou</a:t>
            </a:r>
            <a:r>
              <a:rPr lang="en-US" sz="1700" dirty="0"/>
              <a:t> </a:t>
            </a:r>
            <a:r>
              <a:rPr lang="en-US" sz="1700" dirty="0" err="1"/>
              <a:t>baixo</a:t>
            </a:r>
            <a:r>
              <a:rPr lang="en-US" sz="1700" dirty="0"/>
              <a:t> </a:t>
            </a:r>
            <a:r>
              <a:rPr lang="en-US" sz="1700" dirty="0" err="1"/>
              <a:t>relevo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Formas</a:t>
            </a:r>
            <a:r>
              <a:rPr lang="en-US" sz="1700" dirty="0"/>
              <a:t> </a:t>
            </a:r>
            <a:r>
              <a:rPr lang="en-US" sz="1700" dirty="0" err="1"/>
              <a:t>corretas</a:t>
            </a:r>
            <a:r>
              <a:rPr lang="en-US" sz="1700" dirty="0"/>
              <a:t> de </a:t>
            </a:r>
            <a:r>
              <a:rPr lang="en-US" sz="1700" dirty="0" err="1"/>
              <a:t>tratamento</a:t>
            </a:r>
            <a:r>
              <a:rPr lang="en-US" sz="17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Prazos</a:t>
            </a:r>
            <a:r>
              <a:rPr lang="en-US" sz="1700" dirty="0"/>
              <a:t> </a:t>
            </a:r>
            <a:r>
              <a:rPr lang="en-US" sz="1700" dirty="0" err="1"/>
              <a:t>protocolares</a:t>
            </a:r>
            <a:r>
              <a:rPr lang="en-US" sz="1700" dirty="0"/>
              <a:t> de </a:t>
            </a:r>
            <a:r>
              <a:rPr lang="en-US" sz="1700" dirty="0" err="1"/>
              <a:t>entrega</a:t>
            </a:r>
            <a:r>
              <a:rPr lang="en-US" sz="17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rie convites para festas de 15 anos grátis - Canva">
            <a:extLst>
              <a:ext uri="{FF2B5EF4-FFF2-40B4-BE49-F238E27FC236}">
                <a16:creationId xmlns:a16="http://schemas.microsoft.com/office/drawing/2014/main" id="{79D5AED0-4E7B-3547-9F20-C37B60F0B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39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otas adesivas em parede de vidro">
            <a:extLst>
              <a:ext uri="{FF2B5EF4-FFF2-40B4-BE49-F238E27FC236}">
                <a16:creationId xmlns:a16="http://schemas.microsoft.com/office/drawing/2014/main" id="{828C7ECF-6B5B-47C2-A4C8-402C0C7E3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0" r="23798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0D8D086-B157-964E-9A30-DFBDC97CCA34}"/>
              </a:ext>
            </a:extLst>
          </p:cNvPr>
          <p:cNvSpPr txBox="1"/>
          <p:nvPr/>
        </p:nvSpPr>
        <p:spPr>
          <a:xfrm>
            <a:off x="5486399" y="2315497"/>
            <a:ext cx="6376415" cy="351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err="1"/>
              <a:t>Expressões</a:t>
            </a:r>
            <a:r>
              <a:rPr lang="en-US" sz="2600" dirty="0"/>
              <a:t> </a:t>
            </a:r>
            <a:r>
              <a:rPr lang="en-US" sz="2600" dirty="0" err="1"/>
              <a:t>utilizadas</a:t>
            </a:r>
            <a:r>
              <a:rPr lang="en-US" sz="26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600" b="1" dirty="0" err="1"/>
              <a:t>Traje</a:t>
            </a:r>
            <a:r>
              <a:rPr lang="en-US" sz="2600" b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é</a:t>
            </a:r>
            <a:r>
              <a:rPr lang="en-US" sz="2600" dirty="0"/>
              <a:t> o </a:t>
            </a:r>
            <a:r>
              <a:rPr lang="en-US" sz="2600" dirty="0" err="1"/>
              <a:t>tipo</a:t>
            </a:r>
            <a:r>
              <a:rPr lang="en-US" sz="2600" dirty="0"/>
              <a:t> de </a:t>
            </a:r>
            <a:r>
              <a:rPr lang="en-US" sz="2600" dirty="0" err="1"/>
              <a:t>roupa</a:t>
            </a:r>
            <a:r>
              <a:rPr lang="en-US" sz="2600" dirty="0"/>
              <a:t> </a:t>
            </a:r>
            <a:r>
              <a:rPr lang="en-US" sz="2600" dirty="0" err="1"/>
              <a:t>adequada</a:t>
            </a:r>
            <a:r>
              <a:rPr lang="en-US" sz="2600" dirty="0"/>
              <a:t> </a:t>
            </a:r>
            <a:r>
              <a:rPr lang="en-US" sz="2600" dirty="0" err="1"/>
              <a:t>ao</a:t>
            </a:r>
            <a:r>
              <a:rPr lang="en-US" sz="2600" dirty="0"/>
              <a:t> </a:t>
            </a:r>
            <a:r>
              <a:rPr lang="en-US" sz="2600" dirty="0" err="1"/>
              <a:t>evento</a:t>
            </a:r>
            <a:r>
              <a:rPr lang="en-US" sz="2600" dirty="0"/>
              <a:t> e </a:t>
            </a:r>
            <a:r>
              <a:rPr lang="en-US" sz="2600" dirty="0" err="1"/>
              <a:t>à</a:t>
            </a:r>
            <a:r>
              <a:rPr lang="en-US" sz="2600" dirty="0"/>
              <a:t> </a:t>
            </a:r>
            <a:r>
              <a:rPr lang="en-US" sz="2600" dirty="0" err="1"/>
              <a:t>ocasião</a:t>
            </a:r>
            <a:r>
              <a:rPr lang="en-US" sz="2600" dirty="0"/>
              <a:t>;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6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600" b="1" dirty="0"/>
              <a:t>RSVP:</a:t>
            </a:r>
            <a:r>
              <a:rPr lang="en-US" sz="2600" dirty="0"/>
              <a:t> “</a:t>
            </a:r>
            <a:r>
              <a:rPr lang="en-US" sz="2600" dirty="0" err="1"/>
              <a:t>Repondez</a:t>
            </a:r>
            <a:r>
              <a:rPr lang="en-US" sz="2600" dirty="0"/>
              <a:t> </a:t>
            </a:r>
            <a:r>
              <a:rPr lang="en-US" sz="2600" dirty="0" err="1"/>
              <a:t>s’il</a:t>
            </a:r>
            <a:r>
              <a:rPr lang="en-US" sz="2600" dirty="0"/>
              <a:t> </a:t>
            </a:r>
            <a:r>
              <a:rPr lang="en-US" sz="2600" dirty="0" err="1"/>
              <a:t>vous</a:t>
            </a:r>
            <a:r>
              <a:rPr lang="en-US" sz="2600" dirty="0"/>
              <a:t> </a:t>
            </a:r>
            <a:r>
              <a:rPr lang="en-US" sz="2600" dirty="0" err="1"/>
              <a:t>plaît</a:t>
            </a:r>
            <a:r>
              <a:rPr lang="en-US" sz="2600" dirty="0"/>
              <a:t>”; </a:t>
            </a:r>
            <a:r>
              <a:rPr lang="en-US" sz="2600" dirty="0" err="1"/>
              <a:t>ou</a:t>
            </a:r>
            <a:r>
              <a:rPr lang="en-US" sz="2600" dirty="0"/>
              <a:t> “Favor </a:t>
            </a:r>
            <a:r>
              <a:rPr lang="en-US" sz="2600" dirty="0" err="1"/>
              <a:t>confirmar</a:t>
            </a:r>
            <a:r>
              <a:rPr lang="en-US" sz="2600" dirty="0"/>
              <a:t> a </a:t>
            </a:r>
            <a:r>
              <a:rPr lang="en-US" sz="2600" dirty="0" err="1"/>
              <a:t>presença</a:t>
            </a:r>
            <a:r>
              <a:rPr lang="en-US" sz="2600" dirty="0"/>
              <a:t>”;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6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600" b="1" dirty="0"/>
              <a:t>Regrets only: </a:t>
            </a:r>
            <a:r>
              <a:rPr lang="en-US" sz="2600" dirty="0"/>
              <a:t>“</a:t>
            </a:r>
            <a:r>
              <a:rPr lang="en-US" sz="2600" dirty="0" err="1"/>
              <a:t>Somente</a:t>
            </a:r>
            <a:r>
              <a:rPr lang="en-US" sz="2600" dirty="0"/>
              <a:t> para </a:t>
            </a:r>
            <a:r>
              <a:rPr lang="en-US" sz="2600" dirty="0" err="1"/>
              <a:t>escusas</a:t>
            </a:r>
            <a:r>
              <a:rPr lang="en-US" sz="2600" dirty="0"/>
              <a:t>”;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6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600" b="1" dirty="0" err="1"/>
              <a:t>Indispensável</a:t>
            </a:r>
            <a:r>
              <a:rPr lang="en-US" sz="2600" b="1" dirty="0"/>
              <a:t> a </a:t>
            </a:r>
            <a:r>
              <a:rPr lang="en-US" sz="2600" b="1" dirty="0" err="1"/>
              <a:t>apresentação</a:t>
            </a:r>
            <a:r>
              <a:rPr lang="en-US" sz="2600" b="1" dirty="0"/>
              <a:t> </a:t>
            </a:r>
            <a:r>
              <a:rPr lang="en-US" sz="2600" b="1" dirty="0" err="1"/>
              <a:t>deste</a:t>
            </a:r>
            <a:r>
              <a:rPr lang="en-US" sz="2600" dirty="0"/>
              <a:t>;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6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600" b="1" dirty="0" err="1"/>
              <a:t>Pessoal</a:t>
            </a:r>
            <a:r>
              <a:rPr lang="en-US" sz="2600" b="1" dirty="0"/>
              <a:t> e </a:t>
            </a:r>
            <a:r>
              <a:rPr lang="en-US" sz="2600" b="1" dirty="0" err="1"/>
              <a:t>intransferível</a:t>
            </a:r>
            <a:r>
              <a:rPr lang="en-US" sz="2600" b="1" dirty="0"/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600" b="1" dirty="0"/>
          </a:p>
          <a:p>
            <a:pPr algn="ctr">
              <a:lnSpc>
                <a:spcPct val="90000"/>
              </a:lnSpc>
              <a:defRPr/>
            </a:pP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Exceto </a:t>
            </a:r>
            <a:r>
              <a:rPr lang="pt-BR" sz="2600" i="1" dirty="0" err="1">
                <a:solidFill>
                  <a:schemeClr val="tx2">
                    <a:lumMod val="75000"/>
                  </a:schemeClr>
                </a:solidFill>
              </a:rPr>
              <a:t>Regrets</a:t>
            </a:r>
            <a:r>
              <a:rPr lang="pt-BR" sz="26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600" i="1" dirty="0" err="1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pt-BR" sz="2600" dirty="0">
                <a:solidFill>
                  <a:schemeClr val="tx2">
                    <a:lumMod val="75000"/>
                  </a:schemeClr>
                </a:solidFill>
              </a:rPr>
              <a:t>, todas as informações devem estar na parte inferior esquerda do convite.</a:t>
            </a:r>
            <a:endParaRPr lang="en-US" sz="2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142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aixaDeTexto 1">
            <a:extLst>
              <a:ext uri="{FF2B5EF4-FFF2-40B4-BE49-F238E27FC236}">
                <a16:creationId xmlns:a16="http://schemas.microsoft.com/office/drawing/2014/main" id="{00661106-F5D4-4FF7-891B-F13D363AC715}"/>
              </a:ext>
            </a:extLst>
          </p:cNvPr>
          <p:cNvGraphicFramePr/>
          <p:nvPr/>
        </p:nvGraphicFramePr>
        <p:xfrm>
          <a:off x="793660" y="2599509"/>
          <a:ext cx="10143668" cy="343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38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6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B2F6F6-484F-D640-B7DA-E8EE59BF5832}"/>
              </a:ext>
            </a:extLst>
          </p:cNvPr>
          <p:cNvSpPr txBox="1"/>
          <p:nvPr/>
        </p:nvSpPr>
        <p:spPr>
          <a:xfrm>
            <a:off x="5656218" y="1463039"/>
            <a:ext cx="5542387" cy="430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000" dirty="0" err="1"/>
              <a:t>Prazos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envio</a:t>
            </a:r>
            <a:r>
              <a:rPr lang="en-US" altLang="pt-BR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30 </a:t>
            </a:r>
            <a:r>
              <a:rPr lang="en-US" altLang="pt-BR" sz="2000" b="1" dirty="0" err="1"/>
              <a:t>dias</a:t>
            </a:r>
            <a:r>
              <a:rPr lang="en-US" altLang="pt-BR" sz="2000" b="1" dirty="0"/>
              <a:t> de </a:t>
            </a:r>
            <a:r>
              <a:rPr lang="en-US" altLang="pt-BR" sz="2000" b="1" dirty="0" err="1"/>
              <a:t>antecedência</a:t>
            </a:r>
            <a:r>
              <a:rPr lang="en-US" altLang="pt-BR" sz="2000" dirty="0"/>
              <a:t>: para </a:t>
            </a:r>
            <a:r>
              <a:rPr lang="en-US" altLang="pt-BR" sz="2000" dirty="0" err="1"/>
              <a:t>casamentos</a:t>
            </a:r>
            <a:r>
              <a:rPr lang="en-US" altLang="pt-BR" sz="2000" dirty="0"/>
              <a:t> e </a:t>
            </a:r>
            <a:r>
              <a:rPr lang="en-US" altLang="pt-BR" sz="2000" dirty="0" err="1"/>
              <a:t>convites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oficiais</a:t>
            </a:r>
            <a:r>
              <a:rPr lang="en-US" altLang="pt-BR" sz="2000" dirty="0"/>
              <a:t> a </a:t>
            </a:r>
            <a:r>
              <a:rPr lang="en-US" altLang="pt-BR" sz="2000" dirty="0" err="1"/>
              <a:t>autoridades</a:t>
            </a:r>
            <a:r>
              <a:rPr lang="en-US" altLang="pt-BR" sz="2000" dirty="0"/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15 </a:t>
            </a:r>
            <a:r>
              <a:rPr lang="en-US" altLang="pt-BR" sz="2000" b="1" dirty="0" err="1"/>
              <a:t>dias</a:t>
            </a:r>
            <a:r>
              <a:rPr lang="en-US" altLang="pt-BR" sz="2000" b="1" dirty="0"/>
              <a:t> de </a:t>
            </a:r>
            <a:r>
              <a:rPr lang="en-US" altLang="pt-BR" sz="2000" b="1" dirty="0" err="1"/>
              <a:t>antecedência</a:t>
            </a:r>
            <a:r>
              <a:rPr lang="en-US" altLang="pt-BR" sz="2000" dirty="0"/>
              <a:t>: festas de 15 </a:t>
            </a:r>
            <a:r>
              <a:rPr lang="en-US" altLang="pt-BR" sz="2000" dirty="0" err="1"/>
              <a:t>anos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ou</a:t>
            </a:r>
            <a:r>
              <a:rPr lang="en-US" altLang="pt-BR" sz="2000" dirty="0"/>
              <a:t> </a:t>
            </a:r>
            <a:r>
              <a:rPr lang="en-US" altLang="pt-BR" sz="2000" dirty="0" err="1"/>
              <a:t>demais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eventos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sociais</a:t>
            </a:r>
            <a:r>
              <a:rPr lang="en-US" altLang="pt-BR" sz="2000" dirty="0"/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10 </a:t>
            </a:r>
            <a:r>
              <a:rPr lang="en-US" altLang="pt-BR" sz="2000" b="1" dirty="0" err="1"/>
              <a:t>dias</a:t>
            </a:r>
            <a:r>
              <a:rPr lang="en-US" altLang="pt-BR" sz="2000" b="1" dirty="0"/>
              <a:t> de </a:t>
            </a:r>
            <a:r>
              <a:rPr lang="en-US" altLang="pt-BR" sz="2000" b="1" dirty="0" err="1"/>
              <a:t>antecedência</a:t>
            </a:r>
            <a:r>
              <a:rPr lang="en-US" altLang="pt-BR" sz="2000" dirty="0"/>
              <a:t>: </a:t>
            </a:r>
            <a:r>
              <a:rPr lang="en-US" altLang="pt-BR" sz="2000" dirty="0" err="1"/>
              <a:t>eventos</a:t>
            </a:r>
            <a:r>
              <a:rPr lang="en-US" altLang="pt-BR" sz="2000" dirty="0"/>
              <a:t> da </a:t>
            </a:r>
            <a:r>
              <a:rPr lang="en-US" altLang="pt-BR" sz="2000" dirty="0" err="1"/>
              <a:t>área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empresarial</a:t>
            </a:r>
            <a:r>
              <a:rPr lang="en-US" altLang="pt-BR" sz="2000" dirty="0"/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3 a 5 </a:t>
            </a:r>
            <a:r>
              <a:rPr lang="en-US" altLang="pt-BR" sz="2000" b="1" dirty="0" err="1"/>
              <a:t>dias</a:t>
            </a:r>
            <a:r>
              <a:rPr lang="en-US" altLang="pt-BR" sz="2000" b="1" dirty="0"/>
              <a:t> de </a:t>
            </a:r>
            <a:r>
              <a:rPr lang="en-US" altLang="pt-BR" sz="2000" b="1" dirty="0" err="1"/>
              <a:t>antecedência</a:t>
            </a:r>
            <a:r>
              <a:rPr lang="en-US" altLang="pt-BR" sz="2000" dirty="0"/>
              <a:t>: </a:t>
            </a:r>
            <a:r>
              <a:rPr lang="en-US" altLang="pt-BR" sz="2000" dirty="0" err="1"/>
              <a:t>eventos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informais</a:t>
            </a:r>
            <a:r>
              <a:rPr lang="en-US" alt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16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ite de casamento: como e quem convidar? – Helenice Campelo">
            <a:extLst>
              <a:ext uri="{FF2B5EF4-FFF2-40B4-BE49-F238E27FC236}">
                <a16:creationId xmlns:a16="http://schemas.microsoft.com/office/drawing/2014/main" id="{5A0E6954-F0A5-F140-BBD2-059CE2ACF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4" b="909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C77DBF-D116-DD4D-B72A-09582CB3B3D2}"/>
              </a:ext>
            </a:extLst>
          </p:cNvPr>
          <p:cNvSpPr txBox="1"/>
          <p:nvPr/>
        </p:nvSpPr>
        <p:spPr>
          <a:xfrm>
            <a:off x="594109" y="2121763"/>
            <a:ext cx="6620505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400" dirty="0" err="1"/>
              <a:t>Endereçamento</a:t>
            </a:r>
            <a:r>
              <a:rPr lang="en-US" altLang="pt-BR" sz="24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400" dirty="0"/>
              <a:t> </a:t>
            </a:r>
            <a:r>
              <a:rPr lang="en-US" altLang="pt-BR" sz="2400" dirty="0" err="1"/>
              <a:t>Excelentíssimo</a:t>
            </a:r>
            <a:r>
              <a:rPr lang="en-US" altLang="pt-BR" sz="2400" dirty="0"/>
              <a:t> Senhor </a:t>
            </a:r>
            <a:r>
              <a:rPr lang="en-US" altLang="pt-BR" sz="2400" dirty="0" err="1"/>
              <a:t>ou</a:t>
            </a:r>
            <a:r>
              <a:rPr lang="en-US" altLang="pt-BR" sz="2400" dirty="0"/>
              <a:t> A </a:t>
            </a:r>
            <a:r>
              <a:rPr lang="en-US" altLang="pt-BR" sz="2400" dirty="0" err="1"/>
              <a:t>Sua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Excelência</a:t>
            </a:r>
            <a:r>
              <a:rPr lang="en-US" altLang="pt-BR" sz="2400" dirty="0"/>
              <a:t> o Senhor...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400" dirty="0"/>
              <a:t> A </a:t>
            </a:r>
            <a:r>
              <a:rPr lang="en-US" altLang="pt-BR" sz="2400" dirty="0" err="1"/>
              <a:t>Sua</a:t>
            </a:r>
            <a:r>
              <a:rPr lang="en-US" altLang="pt-BR" sz="2400" dirty="0"/>
              <a:t> </a:t>
            </a:r>
            <a:r>
              <a:rPr lang="en-US" altLang="pt-BR" sz="2400" dirty="0" err="1"/>
              <a:t>Senhoria</a:t>
            </a:r>
            <a:r>
              <a:rPr lang="en-US" altLang="pt-BR" sz="2400" dirty="0"/>
              <a:t> o Senhor...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400" dirty="0"/>
              <a:t> Senhor </a:t>
            </a:r>
            <a:r>
              <a:rPr lang="en-US" altLang="pt-BR" sz="2400" dirty="0" err="1"/>
              <a:t>ou</a:t>
            </a:r>
            <a:r>
              <a:rPr lang="en-US" altLang="pt-BR" sz="2400" dirty="0"/>
              <a:t> Senhora.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23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radição: saiba como empreender a partir da caligrafia para convites - Meu  Negócio Extra - Extra Online">
            <a:extLst>
              <a:ext uri="{FF2B5EF4-FFF2-40B4-BE49-F238E27FC236}">
                <a16:creationId xmlns:a16="http://schemas.microsoft.com/office/drawing/2014/main" id="{E8C25FB2-032B-EB4D-8CAE-E0B08B39C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3" r="5654" b="1"/>
          <a:stretch/>
        </p:blipFill>
        <p:spPr bwMode="auto">
          <a:xfrm>
            <a:off x="535110" y="627954"/>
            <a:ext cx="4235516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07571B8-2E04-2548-AE3C-D2566D51332D}"/>
              </a:ext>
            </a:extLst>
          </p:cNvPr>
          <p:cNvSpPr txBox="1"/>
          <p:nvPr/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000" dirty="0" err="1"/>
              <a:t>Casais</a:t>
            </a:r>
            <a:r>
              <a:rPr lang="en-US" altLang="pt-BR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</a:t>
            </a:r>
            <a:r>
              <a:rPr lang="en-US" altLang="pt-BR" sz="2000" b="1" dirty="0" err="1"/>
              <a:t>Correto</a:t>
            </a:r>
            <a:r>
              <a:rPr lang="en-US" altLang="pt-BR" sz="2000" b="1" dirty="0"/>
              <a:t>:</a:t>
            </a:r>
            <a:r>
              <a:rPr lang="en-US" altLang="pt-BR" sz="2000" dirty="0"/>
              <a:t> Senhor </a:t>
            </a:r>
            <a:r>
              <a:rPr lang="en-US" altLang="pt-BR" sz="2000" dirty="0" err="1"/>
              <a:t>Fulano</a:t>
            </a:r>
            <a:r>
              <a:rPr lang="en-US" altLang="pt-BR" sz="2000" dirty="0"/>
              <a:t> de Tal e Senhora;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</a:t>
            </a:r>
            <a:r>
              <a:rPr lang="en-US" altLang="pt-BR" sz="2000" b="1" dirty="0" err="1"/>
              <a:t>Evitar</a:t>
            </a:r>
            <a:r>
              <a:rPr lang="en-US" altLang="pt-BR" sz="2000" b="1" dirty="0"/>
              <a:t>:</a:t>
            </a:r>
            <a:r>
              <a:rPr lang="en-US" altLang="pt-BR" sz="2000" dirty="0"/>
              <a:t> Senhor e Senhora </a:t>
            </a:r>
            <a:r>
              <a:rPr lang="en-US" altLang="pt-BR" sz="2000" dirty="0" err="1"/>
              <a:t>Fulano</a:t>
            </a:r>
            <a:r>
              <a:rPr lang="en-US" altLang="pt-BR" sz="2000" dirty="0"/>
              <a:t> de Tal.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2000" b="1" dirty="0"/>
              <a:t> </a:t>
            </a:r>
            <a:r>
              <a:rPr lang="en-US" altLang="pt-BR" sz="2000" b="1" dirty="0" err="1"/>
              <a:t>Outra</a:t>
            </a:r>
            <a:r>
              <a:rPr lang="en-US" altLang="pt-BR" sz="2000" b="1" dirty="0"/>
              <a:t> </a:t>
            </a:r>
            <a:r>
              <a:rPr lang="en-US" altLang="pt-BR" sz="2000" b="1" dirty="0" err="1"/>
              <a:t>opção</a:t>
            </a:r>
            <a:r>
              <a:rPr lang="en-US" altLang="pt-BR" sz="2000" b="1" dirty="0"/>
              <a:t>: </a:t>
            </a:r>
            <a:r>
              <a:rPr lang="en-US" altLang="pt-BR" sz="2000" dirty="0"/>
              <a:t>Senhora Maria de Souza e </a:t>
            </a:r>
            <a:r>
              <a:rPr lang="en-US" altLang="pt-BR" sz="2000" dirty="0" err="1"/>
              <a:t>esposo</a:t>
            </a:r>
            <a:r>
              <a:rPr lang="en-US" altLang="pt-BR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820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C2E0AE-6026-6444-9298-BF410E030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630F98-C2D9-6440-B456-FFB96697BF78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pt-BR" dirty="0"/>
            </a:br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6C231E1-25AF-A74B-BF3D-1D2A8A90808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pt-BR" dirty="0"/>
            </a:b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849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AB382964AB43B98E7B2D0E7DB72A" ma:contentTypeVersion="4" ma:contentTypeDescription="Crie um novo documento." ma:contentTypeScope="" ma:versionID="75580ed3ac1a16be9c47a70dc868d69a">
  <xsd:schema xmlns:xsd="http://www.w3.org/2001/XMLSchema" xmlns:xs="http://www.w3.org/2001/XMLSchema" xmlns:p="http://schemas.microsoft.com/office/2006/metadata/properties" xmlns:ns2="c0b85c67-8a08-42bb-a286-1ee0f78ea2f6" targetNamespace="http://schemas.microsoft.com/office/2006/metadata/properties" ma:root="true" ma:fieldsID="cf67fdb526407999b5c88037f50c9015" ns2:_="">
    <xsd:import namespace="c0b85c67-8a08-42bb-a286-1ee0f78ea2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85c67-8a08-42bb-a286-1ee0f78ea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564B8F-7063-4C31-97DF-7DD8CA9412A4}"/>
</file>

<file path=customXml/itemProps2.xml><?xml version="1.0" encoding="utf-8"?>
<ds:datastoreItem xmlns:ds="http://schemas.openxmlformats.org/officeDocument/2006/customXml" ds:itemID="{691C8448-9AB0-4234-AF1D-A23DE672F849}"/>
</file>

<file path=customXml/itemProps3.xml><?xml version="1.0" encoding="utf-8"?>
<ds:datastoreItem xmlns:ds="http://schemas.openxmlformats.org/officeDocument/2006/customXml" ds:itemID="{41ECC48F-0B1E-4447-A7D9-0A4BF2738692}"/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319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Convites: aspectos gerais e elaboração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Convites: aspectos gerais e elaboração</dc:title>
  <dc:creator>Jarlene Reis</dc:creator>
  <cp:lastModifiedBy>Jarlene Reis</cp:lastModifiedBy>
  <cp:revision>5</cp:revision>
  <dcterms:created xsi:type="dcterms:W3CDTF">2021-09-13T14:44:43Z</dcterms:created>
  <dcterms:modified xsi:type="dcterms:W3CDTF">2021-09-13T17:41:55Z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0x01010021E7AB382964AB43B98E7B2D0E7DB72A</vt:lpwstr>
  </property>
</Properties>
</file>